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303" r:id="rId4"/>
    <p:sldId id="298" r:id="rId5"/>
    <p:sldId id="284" r:id="rId6"/>
    <p:sldId id="264" r:id="rId7"/>
    <p:sldId id="288" r:id="rId8"/>
    <p:sldId id="301" r:id="rId9"/>
    <p:sldId id="302" r:id="rId10"/>
    <p:sldId id="29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8" autoAdjust="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0CC18-205F-4D92-A302-70B3CAEBDB78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54498-DE57-4C29-ACB5-04AAA9CE8D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09E8C-7EC6-47A5-BDC0-436DCF0F9C6D}" type="datetimeFigureOut">
              <a:rPr lang="ru-RU" smtClean="0"/>
              <a:pPr/>
              <a:t>15.06.2009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194E-C97D-4805-B074-BBB15F760B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2786082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Развитие</a:t>
            </a:r>
            <a:br>
              <a:rPr lang="ru-RU" sz="67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67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логического </a:t>
            </a:r>
            <a:br>
              <a:rPr lang="ru-RU" sz="67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67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мышления</a:t>
            </a:r>
            <a:br>
              <a:rPr lang="ru-RU" sz="67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67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 уроках математики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4429132"/>
            <a:ext cx="5429288" cy="1643074"/>
          </a:xfrm>
        </p:spPr>
        <p:txBody>
          <a:bodyPr>
            <a:normAutofit fontScale="25000" lnSpcReduction="20000"/>
          </a:bodyPr>
          <a:lstStyle/>
          <a:p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</a:t>
            </a:r>
            <a:endParaRPr lang="ru-RU" sz="12800" b="1" i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</a:endParaRPr>
          </a:p>
          <a:p>
            <a:r>
              <a:rPr lang="ru-RU" sz="12800" b="1" i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Павлютина</a:t>
            </a:r>
            <a:r>
              <a:rPr lang="ru-RU" sz="128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 Л. А. , </a:t>
            </a:r>
            <a:r>
              <a:rPr lang="ru-RU" sz="12800" b="1" i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уч</a:t>
            </a:r>
            <a:r>
              <a:rPr lang="ru-RU" sz="128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. </a:t>
            </a:r>
            <a:r>
              <a:rPr lang="ru-RU" sz="12800" b="1" i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н</a:t>
            </a:r>
            <a:r>
              <a:rPr lang="ru-RU" sz="12800" b="1" i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ач</a:t>
            </a:r>
            <a:r>
              <a:rPr lang="ru-RU" sz="128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.  классов</a:t>
            </a:r>
          </a:p>
          <a:p>
            <a:r>
              <a:rPr lang="ru-RU" sz="12800" b="1" i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Новоельнянской</a:t>
            </a:r>
            <a:r>
              <a:rPr lang="ru-RU" sz="128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 средней школы</a:t>
            </a:r>
          </a:p>
          <a:p>
            <a:r>
              <a:rPr lang="ru-RU" sz="2800" dirty="0" smtClean="0"/>
              <a:t>                                                                             </a:t>
            </a:r>
            <a:endParaRPr lang="ru-RU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86874" cy="63579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i="1" dirty="0" smtClean="0"/>
              <a:t>     </a:t>
            </a:r>
            <a:r>
              <a:rPr lang="ru-RU" sz="9600" i="1" dirty="0" smtClean="0"/>
              <a:t> Спасибо </a:t>
            </a:r>
          </a:p>
          <a:p>
            <a:pPr>
              <a:buNone/>
            </a:pPr>
            <a:r>
              <a:rPr lang="ru-RU" sz="9600" i="1" dirty="0" smtClean="0"/>
              <a:t>            за</a:t>
            </a:r>
          </a:p>
          <a:p>
            <a:pPr>
              <a:buNone/>
            </a:pPr>
            <a:r>
              <a:rPr lang="ru-RU" sz="9600" i="1" dirty="0" smtClean="0"/>
              <a:t>     внимание</a:t>
            </a:r>
            <a:endParaRPr lang="en-US" sz="96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72400" cy="1362075"/>
          </a:xfrm>
        </p:spPr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8072494" cy="3929089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3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активизировать мыслительную   деятельность младших школьников;</a:t>
            </a:r>
          </a:p>
          <a:p>
            <a:pPr>
              <a:buFont typeface="Arial" pitchFamily="34" charset="0"/>
              <a:buChar char="•"/>
            </a:pPr>
            <a:r>
              <a:rPr lang="en-US" sz="3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развивать логическое мышление, математические способности, внимание, память;</a:t>
            </a:r>
          </a:p>
          <a:p>
            <a:pPr>
              <a:buFont typeface="Arial" pitchFamily="34" charset="0"/>
              <a:buChar char="•"/>
            </a:pPr>
            <a:r>
              <a:rPr lang="ru-RU" sz="3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способствовать интеллектуальному развитию и личностному росту каждого ребёнка ;</a:t>
            </a:r>
          </a:p>
          <a:p>
            <a:pPr>
              <a:buFont typeface="Arial" pitchFamily="34" charset="0"/>
              <a:buChar char="•"/>
            </a:pPr>
            <a:r>
              <a:rPr lang="ru-RU" sz="36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выявлять наиболее одарённых и способных детей.</a:t>
            </a:r>
          </a:p>
          <a:p>
            <a:pPr>
              <a:buFont typeface="Arial" pitchFamily="34" charset="0"/>
              <a:buChar char="•"/>
            </a:pPr>
            <a:endParaRPr lang="ru-RU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29652" y="62865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/>
          <a:lstStyle/>
          <a:p>
            <a:pPr>
              <a:buNone/>
            </a:pP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00100" y="571480"/>
            <a:ext cx="707236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Виды нестандартных задач</a:t>
            </a:r>
            <a:endParaRPr lang="ru-RU" sz="4400" i="1" dirty="0">
              <a:solidFill>
                <a:schemeClr val="tx1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214282" y="2571744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7287438" y="2570950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71472" y="3357562"/>
            <a:ext cx="328614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</a:rPr>
              <a:t>комбинаторные</a:t>
            </a:r>
            <a:endParaRPr lang="ru-RU" sz="3200" i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072066" y="3357562"/>
            <a:ext cx="328614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</a:rPr>
              <a:t>логические</a:t>
            </a:r>
            <a:endParaRPr lang="ru-RU" sz="3200" i="1" dirty="0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>
            <a:stCxn id="18" idx="2"/>
          </p:cNvCxnSpPr>
          <p:nvPr/>
        </p:nvCxnSpPr>
        <p:spPr>
          <a:xfrm rot="16200000" flipH="1">
            <a:off x="2911066" y="3411140"/>
            <a:ext cx="328614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500298" y="5072074"/>
            <a:ext cx="414340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chemeClr val="tx1"/>
                </a:solidFill>
              </a:rPr>
              <a:t>провоцирующие</a:t>
            </a:r>
            <a:endParaRPr lang="ru-RU" sz="3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0083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42852"/>
            <a:ext cx="785818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i="1" dirty="0" smtClean="0">
                <a:solidFill>
                  <a:schemeClr val="tx1"/>
                </a:solidFill>
              </a:rPr>
              <a:t>Логические задачи</a:t>
            </a:r>
            <a:endParaRPr lang="ru-RU" sz="6600" i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107189" y="1893083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7751785" y="1892289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5720" y="2714620"/>
            <a:ext cx="350046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Задачи о лгунах</a:t>
            </a:r>
            <a:endParaRPr lang="ru-RU" sz="3600" i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29256" y="2714620"/>
            <a:ext cx="342902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Игры мудрецов</a:t>
            </a:r>
            <a:endParaRPr lang="ru-RU" sz="3600" i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4286256"/>
            <a:ext cx="8143932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Задачи на упорядочивание и распределение </a:t>
            </a:r>
          </a:p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элементов множеств</a:t>
            </a:r>
            <a:endParaRPr lang="ru-RU" sz="3600" i="1" dirty="0">
              <a:solidFill>
                <a:schemeClr val="tx1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1785918" y="128586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7573190" y="128506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857224" y="1500174"/>
            <a:ext cx="350046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Турнирные задачи</a:t>
            </a:r>
            <a:endParaRPr lang="ru-RU" sz="3600" i="1" dirty="0">
              <a:solidFill>
                <a:schemeClr val="tx1"/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stCxn id="4" idx="2"/>
          </p:cNvCxnSpPr>
          <p:nvPr/>
        </p:nvCxnSpPr>
        <p:spPr>
          <a:xfrm rot="5400000">
            <a:off x="3036083" y="2678901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929190" y="1500174"/>
            <a:ext cx="350046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Числовые ребусы</a:t>
            </a:r>
            <a:endParaRPr lang="ru-RU" sz="3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57224" y="0"/>
            <a:ext cx="7500990" cy="857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15436" cy="6858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4800" i="1" dirty="0" smtClean="0"/>
              <a:t>Игровые логические задачи</a:t>
            </a:r>
          </a:p>
          <a:p>
            <a:pPr>
              <a:buNone/>
            </a:pPr>
            <a:endParaRPr lang="ru-RU" sz="4800" i="1" dirty="0" smtClean="0"/>
          </a:p>
          <a:p>
            <a:pPr>
              <a:buNone/>
            </a:pPr>
            <a:endParaRPr lang="ru-RU" sz="4800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607985" y="1535099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14282" y="2214554"/>
            <a:ext cx="214314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шутки</a:t>
            </a:r>
            <a:endParaRPr lang="ru-RU" sz="4400" i="1" dirty="0">
              <a:solidFill>
                <a:schemeClr val="tx1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3536943" y="1535099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2928926" y="2214554"/>
            <a:ext cx="264320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смекалки</a:t>
            </a:r>
            <a:endParaRPr lang="ru-RU" sz="4400" i="1" dirty="0">
              <a:solidFill>
                <a:schemeClr val="tx1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>
            <a:off x="6751653" y="1535099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143636" y="2214554"/>
            <a:ext cx="264320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вопросы</a:t>
            </a:r>
            <a:endParaRPr lang="ru-RU" sz="4400" i="1" dirty="0">
              <a:solidFill>
                <a:schemeClr val="tx1"/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822299" y="2606669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642910" y="4357694"/>
            <a:ext cx="357190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не имеющие</a:t>
            </a:r>
          </a:p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решение  </a:t>
            </a:r>
            <a:endParaRPr lang="ru-RU" sz="4400" i="1" dirty="0">
              <a:solidFill>
                <a:schemeClr val="tx1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rot="5400000">
            <a:off x="4251323" y="2606669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4429124" y="4357694"/>
            <a:ext cx="4572032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с недостающими</a:t>
            </a:r>
          </a:p>
          <a:p>
            <a:r>
              <a:rPr lang="ru-RU" sz="4400" i="1" dirty="0" smtClean="0">
                <a:solidFill>
                  <a:schemeClr val="tx1"/>
                </a:solidFill>
              </a:rPr>
              <a:t>или лишними данными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7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Числовые  </a:t>
            </a:r>
            <a:br>
              <a:rPr lang="ru-RU" sz="7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7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ребусы</a:t>
            </a:r>
            <a:endParaRPr lang="ru-RU" sz="7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643182"/>
            <a:ext cx="9144000" cy="4214818"/>
          </a:xfrm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 fontScale="8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sz="71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</a:t>
            </a:r>
            <a:r>
              <a:rPr lang="ru-RU" sz="7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ru-RU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Л       Ко </a:t>
            </a:r>
            <a:r>
              <a:rPr lang="ru-RU" sz="7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100</a:t>
            </a:r>
            <a:r>
              <a:rPr lang="ru-RU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78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чка</a:t>
            </a:r>
            <a:endParaRPr lang="ru-RU" sz="7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ru-RU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</a:t>
            </a:r>
            <a:r>
              <a:rPr lang="ru-RU" sz="7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40</a:t>
            </a:r>
            <a:r>
              <a:rPr lang="ru-RU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а</a:t>
            </a:r>
          </a:p>
          <a:p>
            <a:pPr>
              <a:buNone/>
            </a:pPr>
            <a:r>
              <a:rPr lang="ru-RU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sz="7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r>
              <a:rPr lang="en-US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‘</a:t>
            </a:r>
            <a:r>
              <a:rPr lang="ru-RU" sz="78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ница</a:t>
            </a:r>
            <a:r>
              <a:rPr lang="ru-RU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ПО </a:t>
            </a:r>
            <a:r>
              <a:rPr lang="ru-RU" sz="7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100</a:t>
            </a:r>
            <a:r>
              <a:rPr lang="ru-RU" sz="7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ВОЙ </a:t>
            </a:r>
          </a:p>
          <a:p>
            <a:pPr>
              <a:buNone/>
            </a:pPr>
            <a:r>
              <a:rPr lang="ru-RU" sz="71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</a:t>
            </a:r>
          </a:p>
          <a:p>
            <a:pPr>
              <a:buNone/>
            </a:pPr>
            <a:endParaRPr lang="ru-RU" sz="96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None/>
            </a:pPr>
            <a:endParaRPr lang="ru-RU" sz="96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None/>
            </a:pPr>
            <a:endParaRPr lang="ru-RU" sz="9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2428868"/>
            <a:ext cx="8786874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858312" cy="650083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400" i="1" dirty="0" smtClean="0"/>
              <a:t>Задачи на упорядочивание и         распределение  элементов</a:t>
            </a:r>
          </a:p>
          <a:p>
            <a:pPr>
              <a:buNone/>
            </a:pPr>
            <a:r>
              <a:rPr lang="ru-RU" sz="4400" i="1" dirty="0" smtClean="0"/>
              <a:t>                   множеств </a:t>
            </a:r>
          </a:p>
          <a:p>
            <a:pPr>
              <a:buNone/>
            </a:pPr>
            <a:r>
              <a:rPr lang="ru-RU" sz="4400" i="1" dirty="0" smtClean="0"/>
              <a:t>  </a:t>
            </a:r>
            <a:r>
              <a:rPr lang="ru-RU" i="1" dirty="0" smtClean="0"/>
              <a:t>Братья Егор, Артём, Коля разного возраста.</a:t>
            </a:r>
          </a:p>
          <a:p>
            <a:pPr>
              <a:buNone/>
            </a:pPr>
            <a:r>
              <a:rPr lang="ru-RU" i="1" dirty="0" smtClean="0"/>
              <a:t>Егор не старше Коли, а Артём Егора. Назвать</a:t>
            </a:r>
          </a:p>
          <a:p>
            <a:pPr>
              <a:buNone/>
            </a:pPr>
            <a:r>
              <a:rPr lang="ru-RU" i="1" dirty="0" smtClean="0"/>
              <a:t>имена старшего, среднего, младшего братьев?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               .К                     .Е                    .А      </a:t>
            </a:r>
          </a:p>
          <a:p>
            <a:pPr>
              <a:buNone/>
            </a:pPr>
            <a:r>
              <a:rPr lang="ru-RU" i="1" dirty="0" smtClean="0"/>
              <a:t>    </a:t>
            </a:r>
          </a:p>
          <a:p>
            <a:pPr>
              <a:buNone/>
            </a:pPr>
            <a:r>
              <a:rPr lang="ru-RU" sz="2800" i="1" dirty="0" smtClean="0"/>
              <a:t>     </a:t>
            </a:r>
            <a:endParaRPr lang="ru-RU" sz="4400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71604" y="5286388"/>
            <a:ext cx="5643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858312" cy="671514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571480"/>
            <a:ext cx="792961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i="1" dirty="0" smtClean="0">
                <a:solidFill>
                  <a:schemeClr val="tx1"/>
                </a:solidFill>
              </a:rPr>
              <a:t>Упражнения занимательного</a:t>
            </a:r>
          </a:p>
          <a:p>
            <a:pPr algn="ctr"/>
            <a:r>
              <a:rPr lang="ru-RU" sz="4000" i="1" dirty="0" smtClean="0">
                <a:solidFill>
                  <a:schemeClr val="tx1"/>
                </a:solidFill>
              </a:rPr>
              <a:t>характера</a:t>
            </a:r>
            <a:endParaRPr lang="ru-RU" sz="4000" i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285784" y="2643182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7644628" y="2642388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5720" y="3571876"/>
            <a:ext cx="292895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i="1" dirty="0" smtClean="0">
                <a:solidFill>
                  <a:schemeClr val="tx1"/>
                </a:solidFill>
              </a:rPr>
              <a:t>игры</a:t>
            </a:r>
            <a:endParaRPr lang="ru-RU" sz="4000" i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29322" y="3571876"/>
            <a:ext cx="292895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i="1" dirty="0" smtClean="0">
                <a:solidFill>
                  <a:schemeClr val="tx1"/>
                </a:solidFill>
              </a:rPr>
              <a:t>фокусы</a:t>
            </a:r>
            <a:endParaRPr lang="ru-RU" sz="4000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>
            <a:stCxn id="4" idx="2"/>
          </p:cNvCxnSpPr>
          <p:nvPr/>
        </p:nvCxnSpPr>
        <p:spPr>
          <a:xfrm rot="5400000">
            <a:off x="3125381" y="3161108"/>
            <a:ext cx="292895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214546" y="4643446"/>
            <a:ext cx="471490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i="1" dirty="0" smtClean="0">
                <a:solidFill>
                  <a:schemeClr val="tx1"/>
                </a:solidFill>
              </a:rPr>
              <a:t>Народные загадки</a:t>
            </a:r>
            <a:endParaRPr lang="ru-RU" sz="4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858312" cy="657227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14290"/>
            <a:ext cx="757242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chemeClr val="tx1"/>
                </a:solidFill>
              </a:rPr>
              <a:t>Приёмы решения нестандартных задач</a:t>
            </a:r>
            <a:endParaRPr lang="ru-RU" sz="4400" i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72200" y="2142322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7644628" y="2142322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57158" y="2786058"/>
            <a:ext cx="342902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Решение задачи по частям</a:t>
            </a:r>
            <a:endParaRPr lang="ru-RU" sz="3600" i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57818" y="2857496"/>
            <a:ext cx="342902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Решение задачи с конца</a:t>
            </a:r>
            <a:endParaRPr lang="ru-RU" sz="3600" i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714612" y="3071810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57158" y="4643446"/>
            <a:ext cx="4000528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Использование рисунка, таблицы,</a:t>
            </a:r>
          </a:p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схемы, чертежа</a:t>
            </a:r>
            <a:endParaRPr lang="ru-RU" sz="3600" i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43472" y="4643446"/>
            <a:ext cx="3786246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1" dirty="0" smtClean="0">
                <a:solidFill>
                  <a:schemeClr val="tx1"/>
                </a:solidFill>
              </a:rPr>
              <a:t>Метод подбора</a:t>
            </a:r>
            <a:endParaRPr lang="ru-RU" sz="3600" i="1" dirty="0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3464711" y="3107529"/>
            <a:ext cx="3357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196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Развитие логического  мышления на уроках математики </vt:lpstr>
      <vt:lpstr>Цели:</vt:lpstr>
      <vt:lpstr>Слайд 3</vt:lpstr>
      <vt:lpstr>Слайд 4</vt:lpstr>
      <vt:lpstr>Слайд 5</vt:lpstr>
      <vt:lpstr>   Числовые   ребусы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логического  мышления на уроках математики </dc:title>
  <dc:creator>Ваня</dc:creator>
  <cp:lastModifiedBy>SamLab.ws</cp:lastModifiedBy>
  <cp:revision>140</cp:revision>
  <dcterms:created xsi:type="dcterms:W3CDTF">2009-05-07T17:00:19Z</dcterms:created>
  <dcterms:modified xsi:type="dcterms:W3CDTF">2009-06-15T07:13:46Z</dcterms:modified>
</cp:coreProperties>
</file>